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2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8" r:id="rId3"/>
    <p:sldId id="259" r:id="rId4"/>
    <p:sldId id="273" r:id="rId5"/>
    <p:sldId id="274" r:id="rId6"/>
    <p:sldId id="275" r:id="rId7"/>
    <p:sldId id="276" r:id="rId8"/>
    <p:sldId id="277" r:id="rId9"/>
    <p:sldId id="260" r:id="rId10"/>
    <p:sldId id="261" r:id="rId11"/>
    <p:sldId id="264" r:id="rId12"/>
    <p:sldId id="265" r:id="rId13"/>
    <p:sldId id="266" r:id="rId14"/>
    <p:sldId id="279" r:id="rId15"/>
    <p:sldId id="271" r:id="rId16"/>
    <p:sldId id="262" r:id="rId17"/>
    <p:sldId id="267" r:id="rId18"/>
    <p:sldId id="268" r:id="rId19"/>
    <p:sldId id="278" r:id="rId20"/>
    <p:sldId id="272" r:id="rId21"/>
    <p:sldId id="26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48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7B07867D-52C2-55E0-CAA4-54CAA55EF0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aa-ET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67878EC5-990F-7D3E-2E12-602F4F6975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1326E5-234C-40D0-9222-9B52CE7CD744}" type="datetimeFigureOut">
              <a:rPr lang="aa-ET" smtClean="0"/>
              <a:t>16/11/2022</a:t>
            </a:fld>
            <a:endParaRPr lang="aa-ET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92E8A1C-4494-FAAF-426C-E019FD59AD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aa-ET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B9A82AE-CBF2-DD14-FFAF-8B7ACF6D5AA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AFBAF-AE42-4F00-ADA6-582A3237CC4F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34905747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aa-E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2B1721-108B-4BCE-A142-A5C5E863DCC4}" type="datetimeFigureOut">
              <a:rPr lang="aa-ET" smtClean="0"/>
              <a:t>16/11/2022</a:t>
            </a:fld>
            <a:endParaRPr lang="aa-E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a-E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a-E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aa-E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FB482A-8B91-4074-BC8E-E7D12D6E1B90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543265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67E14-09B7-4077-A283-7AACD716F7FC}" type="datetime8">
              <a:rPr lang="aa-ET" smtClean="0"/>
              <a:t>16/11/2022 2:28 carra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115006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27FE5-0946-46F7-B158-56F6D105649A}" type="datetime8">
              <a:rPr lang="aa-ET" smtClean="0"/>
              <a:t>16/11/2022 2:28 carra</a:t>
            </a:fld>
            <a:endParaRPr lang="aa-E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2874512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2062C-C6AE-46BF-974C-EE11A76CCE8B}" type="datetime8">
              <a:rPr lang="aa-ET" smtClean="0"/>
              <a:t>16/11/2022 2:28 carra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3193066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10E1-E161-4FF2-B300-515363A16379}" type="datetime8">
              <a:rPr lang="aa-ET" smtClean="0"/>
              <a:t>16/11/2022 2:28 carra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2891597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1B3E7-D7E5-4181-805A-52CF8D60CF0A}" type="datetime8">
              <a:rPr lang="aa-ET" smtClean="0"/>
              <a:t>16/11/2022 2:28 carra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27369805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09EA5-CEF0-4CE3-9F20-C8156D0407FC}" type="datetime8">
              <a:rPr lang="aa-ET" smtClean="0"/>
              <a:t>16/11/2022 2:28 carra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2447923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257CE-CC0F-4999-A592-789C764329CD}" type="datetime8">
              <a:rPr lang="aa-ET" smtClean="0"/>
              <a:t>16/11/2022 2:28 carra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23435990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01E6A-16CD-4FF7-AFE9-9C1F3ADE86E4}" type="datetime8">
              <a:rPr lang="aa-ET" smtClean="0"/>
              <a:t>16/11/2022 2:28 carra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28364021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26E4A-349D-49CE-8408-35E18674064A}" type="datetime8">
              <a:rPr lang="aa-ET" smtClean="0"/>
              <a:t>16/11/2022 2:28 carra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4052331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82902-3ADA-43F9-8741-473DD69D0231}" type="datetime8">
              <a:rPr lang="aa-ET" smtClean="0"/>
              <a:t>16/11/2022 2:28 carra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3F83A23-0E35-3C83-BD2A-73B90E2670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398" y="5128941"/>
            <a:ext cx="2304081" cy="172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161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CF0BE-C284-4E27-82E9-50B76E63E325}" type="datetime8">
              <a:rPr lang="aa-ET" smtClean="0"/>
              <a:t>16/11/2022 2:28 carra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2423532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3A982-2603-44C4-BECD-8AFA129890A7}" type="datetime8">
              <a:rPr lang="aa-ET" smtClean="0"/>
              <a:t>16/11/2022 2:28 carra</a:t>
            </a:fld>
            <a:endParaRPr lang="aa-E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839638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13B0A-A7DC-4695-9CA2-18410349B928}" type="datetime8">
              <a:rPr lang="aa-ET" smtClean="0"/>
              <a:t>16/11/2022 2:28 carra</a:t>
            </a:fld>
            <a:endParaRPr lang="aa-E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34080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AEB23-54AC-4132-A712-B73840D69143}" type="datetime8">
              <a:rPr lang="aa-ET" smtClean="0"/>
              <a:t>16/11/2022 2:28 carra</a:t>
            </a:fld>
            <a:endParaRPr lang="aa-E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526993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3AD63-20B7-473E-B600-C21D448BDC83}" type="datetime8">
              <a:rPr lang="aa-ET" smtClean="0"/>
              <a:t>16/11/2022 2:28 carra</a:t>
            </a:fld>
            <a:endParaRPr lang="aa-E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3655326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5A5DB-2F68-40E1-8E56-E336CFE48650}" type="datetime8">
              <a:rPr lang="aa-ET" smtClean="0"/>
              <a:t>16/11/2022 2:28 carra</a:t>
            </a:fld>
            <a:endParaRPr lang="aa-E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2047357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1CDB2-D901-4672-87C2-D09FAD23367C}" type="datetime8">
              <a:rPr lang="aa-ET" smtClean="0"/>
              <a:t>16/11/2022 2:28 carra</a:t>
            </a:fld>
            <a:endParaRPr lang="aa-E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a-E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478717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1797457-E97D-484A-AC4A-7B29D506A286}" type="datetime8">
              <a:rPr lang="aa-ET" smtClean="0"/>
              <a:t>16/11/2022 2:28 carra</a:t>
            </a:fld>
            <a:endParaRPr lang="aa-E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aa-E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BA92786-EBA3-4737-B15E-70E530297AD7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1589003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79;p13">
            <a:extLst>
              <a:ext uri="{FF2B5EF4-FFF2-40B4-BE49-F238E27FC236}">
                <a16:creationId xmlns="" xmlns:a16="http://schemas.microsoft.com/office/drawing/2014/main" id="{A8881622-464A-3EE0-7E66-48487825FE6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670816" y="0"/>
            <a:ext cx="2532300" cy="16882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A185951-88F3-6031-60A2-4CB0D5D3830D}"/>
              </a:ext>
            </a:extLst>
          </p:cNvPr>
          <p:cNvSpPr txBox="1"/>
          <p:nvPr/>
        </p:nvSpPr>
        <p:spPr>
          <a:xfrm>
            <a:off x="2346143" y="1046640"/>
            <a:ext cx="96142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Comic Sans MS" panose="030F0702030302020204" pitchFamily="66" charset="0"/>
              </a:rPr>
              <a:t>3D Mobile Application</a:t>
            </a:r>
            <a:br>
              <a:rPr lang="en-US" sz="4800" dirty="0">
                <a:latin typeface="Comic Sans MS" panose="030F0702030302020204" pitchFamily="66" charset="0"/>
              </a:rPr>
            </a:br>
            <a:r>
              <a:rPr lang="en-US" sz="4800" dirty="0">
                <a:latin typeface="Comic Sans MS" panose="030F0702030302020204" pitchFamily="66" charset="0"/>
              </a:rPr>
              <a:t> for Learning Human Brain.</a:t>
            </a:r>
            <a:endParaRPr lang="aa-ET" sz="4800" dirty="0">
              <a:latin typeface="Comic Sans MS" panose="030F0702030302020204" pitchFamily="66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DFA36D6-45B3-7834-DF5F-7FD946483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197" y="3815557"/>
            <a:ext cx="4054249" cy="3042443"/>
          </a:xfrm>
          <a:prstGeom prst="rect">
            <a:avLst/>
          </a:prstGeom>
        </p:spPr>
      </p:pic>
      <p:sp>
        <p:nvSpPr>
          <p:cNvPr id="6" name="Google Shape;285;p14">
            <a:extLst>
              <a:ext uri="{FF2B5EF4-FFF2-40B4-BE49-F238E27FC236}">
                <a16:creationId xmlns="" xmlns:a16="http://schemas.microsoft.com/office/drawing/2014/main" id="{9F9827B0-2289-A0F0-106E-7495875E2791}"/>
              </a:ext>
            </a:extLst>
          </p:cNvPr>
          <p:cNvSpPr txBox="1">
            <a:spLocks/>
          </p:cNvSpPr>
          <p:nvPr/>
        </p:nvSpPr>
        <p:spPr>
          <a:xfrm>
            <a:off x="2705988" y="1849102"/>
            <a:ext cx="3237612" cy="169101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1200"/>
              </a:spcBef>
              <a:spcAft>
                <a:spcPts val="0"/>
              </a:spcAft>
              <a:buSzPts val="935"/>
            </a:pPr>
            <a:endParaRPr lang="en-GB" sz="2800" dirty="0" smtClean="0">
              <a:latin typeface="Arial"/>
              <a:ea typeface="Arial"/>
              <a:cs typeface="Arial"/>
              <a:sym typeface="Arial"/>
            </a:endParaRPr>
          </a:p>
          <a:p>
            <a:pPr algn="l">
              <a:spcBef>
                <a:spcPts val="1200"/>
              </a:spcBef>
              <a:spcAft>
                <a:spcPts val="0"/>
              </a:spcAft>
              <a:buSzPts val="935"/>
            </a:pPr>
            <a:r>
              <a:rPr lang="en-GB" sz="2800" b="1" dirty="0" smtClean="0">
                <a:latin typeface="Arial"/>
                <a:ea typeface="Arial"/>
                <a:cs typeface="Arial"/>
                <a:sym typeface="Arial"/>
              </a:rPr>
              <a:t>Supervised by:</a:t>
            </a:r>
          </a:p>
          <a:p>
            <a:pPr algn="l">
              <a:spcBef>
                <a:spcPts val="1200"/>
              </a:spcBef>
              <a:spcAft>
                <a:spcPts val="1200"/>
              </a:spcAft>
              <a:buSzPts val="935"/>
            </a:pPr>
            <a:r>
              <a:rPr lang="en-GB" sz="2800" dirty="0" err="1" smtClean="0">
                <a:latin typeface="Arial"/>
                <a:ea typeface="Arial"/>
                <a:cs typeface="Arial"/>
                <a:sym typeface="Arial"/>
              </a:rPr>
              <a:t>Dr.</a:t>
            </a:r>
            <a:r>
              <a:rPr lang="en-GB" sz="2800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800" dirty="0" err="1" smtClean="0">
                <a:latin typeface="Arial"/>
                <a:ea typeface="Arial"/>
                <a:cs typeface="Arial"/>
                <a:sym typeface="Arial"/>
              </a:rPr>
              <a:t>Ahsanullah</a:t>
            </a:r>
            <a:r>
              <a:rPr lang="en-GB" sz="2800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800" dirty="0" err="1" smtClean="0">
                <a:latin typeface="Arial"/>
                <a:ea typeface="Arial"/>
                <a:cs typeface="Arial"/>
                <a:sym typeface="Arial"/>
              </a:rPr>
              <a:t>Abro</a:t>
            </a:r>
            <a:endParaRPr lang="en-GB" sz="2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41191" y="2616300"/>
            <a:ext cx="39909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ts val="935"/>
            </a:pPr>
            <a:r>
              <a:rPr lang="en-GB" sz="2800" b="1" dirty="0">
                <a:latin typeface="Arial"/>
                <a:ea typeface="Arial"/>
                <a:cs typeface="Arial"/>
                <a:sym typeface="Arial"/>
              </a:rPr>
              <a:t>Team Members:</a:t>
            </a:r>
          </a:p>
          <a:p>
            <a:pPr>
              <a:spcBef>
                <a:spcPts val="0"/>
              </a:spcBef>
              <a:spcAft>
                <a:spcPts val="0"/>
              </a:spcAft>
              <a:buSzPts val="935"/>
            </a:pPr>
            <a:r>
              <a:rPr lang="en-GB" sz="2800" dirty="0">
                <a:latin typeface="Arial"/>
                <a:ea typeface="Arial"/>
                <a:cs typeface="Arial"/>
                <a:sym typeface="Arial"/>
              </a:rPr>
              <a:t>Mohammad Hasnain</a:t>
            </a:r>
          </a:p>
          <a:p>
            <a:pPr>
              <a:spcBef>
                <a:spcPts val="1200"/>
              </a:spcBef>
              <a:spcAft>
                <a:spcPts val="0"/>
              </a:spcAft>
              <a:buSzPts val="935"/>
            </a:pPr>
            <a:r>
              <a:rPr lang="en-GB" sz="2800" dirty="0">
                <a:latin typeface="Arial"/>
                <a:ea typeface="Arial"/>
                <a:cs typeface="Arial"/>
                <a:sym typeface="Arial"/>
              </a:rPr>
              <a:t>Sajjad Ali</a:t>
            </a:r>
          </a:p>
          <a:p>
            <a:pPr>
              <a:spcBef>
                <a:spcPts val="1200"/>
              </a:spcBef>
              <a:spcAft>
                <a:spcPts val="0"/>
              </a:spcAft>
              <a:buSzPts val="935"/>
            </a:pPr>
            <a:r>
              <a:rPr lang="en-GB" sz="2800" dirty="0">
                <a:latin typeface="Arial"/>
                <a:ea typeface="Arial"/>
                <a:cs typeface="Arial"/>
                <a:sym typeface="Arial"/>
              </a:rPr>
              <a:t>Mujeeb Ahmed</a:t>
            </a:r>
          </a:p>
          <a:p>
            <a:endParaRPr lang="en-GB" sz="2800" dirty="0"/>
          </a:p>
        </p:txBody>
      </p:sp>
      <p:pic>
        <p:nvPicPr>
          <p:cNvPr id="8" name="Google Shape;286;p14">
            <a:extLst>
              <a:ext uri="{FF2B5EF4-FFF2-40B4-BE49-F238E27FC236}">
                <a16:creationId xmlns="" xmlns:a16="http://schemas.microsoft.com/office/drawing/2014/main" id="{AC311B1E-CEE4-08D8-4555-5398A502410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599" y="222982"/>
            <a:ext cx="2708298" cy="8236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17949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9;p18">
            <a:extLst>
              <a:ext uri="{FF2B5EF4-FFF2-40B4-BE49-F238E27FC236}">
                <a16:creationId xmlns="" xmlns:a16="http://schemas.microsoft.com/office/drawing/2014/main" id="{4B036CFC-5B16-ECFA-FDC2-2F00C6046F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86977" y="1024725"/>
            <a:ext cx="10505023" cy="17826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Proposed Solution</a:t>
            </a:r>
          </a:p>
        </p:txBody>
      </p:sp>
      <p:sp>
        <p:nvSpPr>
          <p:cNvPr id="5" name="Google Shape;310;p18">
            <a:extLst>
              <a:ext uri="{FF2B5EF4-FFF2-40B4-BE49-F238E27FC236}">
                <a16:creationId xmlns="" xmlns:a16="http://schemas.microsoft.com/office/drawing/2014/main" id="{2069C100-9106-F81D-4894-9F3A4F494133}"/>
              </a:ext>
            </a:extLst>
          </p:cNvPr>
          <p:cNvSpPr txBox="1">
            <a:spLocks/>
          </p:cNvSpPr>
          <p:nvPr/>
        </p:nvSpPr>
        <p:spPr>
          <a:xfrm>
            <a:off x="1149094" y="2004846"/>
            <a:ext cx="10505023" cy="262990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/>
              <a:t>D</a:t>
            </a:r>
            <a:r>
              <a:rPr lang="en-US" dirty="0" smtClean="0"/>
              <a:t>evelop </a:t>
            </a:r>
            <a:r>
              <a:rPr lang="en-US" dirty="0"/>
              <a:t>a 3D mobile application for understanding the human brain</a:t>
            </a:r>
            <a:r>
              <a:rPr lang="en-US" dirty="0" smtClean="0"/>
              <a:t>.</a:t>
            </a:r>
          </a:p>
          <a:p>
            <a:pPr>
              <a:spcAft>
                <a:spcPts val="1200"/>
              </a:spcAft>
            </a:pPr>
            <a:r>
              <a:rPr lang="en-US" dirty="0"/>
              <a:t>F</a:t>
            </a:r>
            <a:r>
              <a:rPr lang="en-US" dirty="0" smtClean="0"/>
              <a:t>ocus </a:t>
            </a:r>
            <a:r>
              <a:rPr lang="en-US" dirty="0"/>
              <a:t>on the morphology, anatomy, physiology, and taxonomy of the human brain. </a:t>
            </a:r>
          </a:p>
          <a:p>
            <a:pPr>
              <a:spcAft>
                <a:spcPts val="1200"/>
              </a:spcAft>
            </a:pPr>
            <a:r>
              <a:rPr lang="en-US" dirty="0"/>
              <a:t>System that boosts positive usability.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32292" y="4480178"/>
            <a:ext cx="2296808" cy="19701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122884" y="4153186"/>
            <a:ext cx="3637449" cy="24234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43636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FE52FCC-88AC-A66C-1386-8B4646168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/>
              <a:t>Objectives</a:t>
            </a:r>
            <a:endParaRPr lang="aa-ET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2F5A710-11C6-E464-722D-21FD3D643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3336" y="1856829"/>
            <a:ext cx="10018713" cy="2448471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Our project's major goal is to design and create a 3D </a:t>
            </a:r>
            <a:r>
              <a:rPr lang="en-US" dirty="0" smtClean="0"/>
              <a:t>application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 smtClean="0"/>
              <a:t>Deploy it on Android device</a:t>
            </a:r>
            <a:endParaRPr lang="en-US" dirty="0" smtClean="0"/>
          </a:p>
          <a:p>
            <a:pPr>
              <a:buFont typeface="Wingdings" panose="05000000000000000000" pitchFamily="2" charset="2"/>
              <a:buChar char="§"/>
            </a:pPr>
            <a:endParaRPr lang="aa-E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3921162"/>
            <a:ext cx="4038600" cy="2692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443" y="3914775"/>
            <a:ext cx="4497381" cy="26987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905132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4C8447-25DE-CAFC-9BF9-43CE5B1C6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402" y="0"/>
            <a:ext cx="10018713" cy="1752599"/>
          </a:xfrm>
        </p:spPr>
        <p:txBody>
          <a:bodyPr/>
          <a:lstStyle/>
          <a:p>
            <a:pPr algn="l"/>
            <a:r>
              <a:rPr lang="en-US" b="1" dirty="0"/>
              <a:t>Literature Review</a:t>
            </a:r>
            <a:endParaRPr lang="aa-ET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5FFB387-7295-0E8C-F131-C120B478D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8098" y="1406797"/>
            <a:ext cx="10018713" cy="3124201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2E74B5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3D Human </a:t>
            </a:r>
            <a:r>
              <a:rPr lang="en-US" b="1" dirty="0" smtClean="0">
                <a:solidFill>
                  <a:srgbClr val="2E74B5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Brain</a:t>
            </a:r>
            <a:endParaRPr lang="en-US" sz="1400" b="1" dirty="0">
              <a:solidFill>
                <a:srgbClr val="2E74B5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3D app for Android/Windows platform</a:t>
            </a:r>
          </a:p>
          <a:p>
            <a:r>
              <a:rPr lang="en-US" sz="1600" dirty="0" smtClean="0">
                <a:latin typeface="Arial" panose="020B0604020202020204" pitchFamily="34" charset="0"/>
                <a:ea typeface="Arial" panose="020B0604020202020204" pitchFamily="34" charset="0"/>
              </a:rPr>
              <a:t>Visualization of brain using 3D models</a:t>
            </a:r>
          </a:p>
          <a:p>
            <a:r>
              <a:rPr lang="en-US" sz="1600" dirty="0" smtClean="0">
                <a:latin typeface="Arial" panose="020B0604020202020204" pitchFamily="34" charset="0"/>
                <a:ea typeface="Arial" panose="020B0604020202020204" pitchFamily="34" charset="0"/>
              </a:rPr>
              <a:t>Does not the description of brain, or its interior organs</a:t>
            </a:r>
            <a:endParaRPr lang="en-US" sz="1600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914400" lvl="2" indent="0" algn="just">
              <a:lnSpc>
                <a:spcPct val="115000"/>
              </a:lnSpc>
              <a:buNone/>
            </a:pPr>
            <a:endParaRPr lang="aa-ET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/>
            <a:endParaRPr lang="aa-ET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A824816-0640-E367-608E-0B32F09ED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560" y="248108"/>
            <a:ext cx="2804502" cy="496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600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4C8447-25DE-CAFC-9BF9-43CE5B1C6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402" y="0"/>
            <a:ext cx="10018713" cy="1752599"/>
          </a:xfrm>
        </p:spPr>
        <p:txBody>
          <a:bodyPr/>
          <a:lstStyle/>
          <a:p>
            <a:pPr algn="l"/>
            <a:r>
              <a:rPr lang="en-US" b="1" dirty="0"/>
              <a:t>Literature Review</a:t>
            </a:r>
            <a:endParaRPr lang="aa-ET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5FFB387-7295-0E8C-F131-C120B478D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6914" y="1466303"/>
            <a:ext cx="10100943" cy="5391697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07000"/>
              </a:lnSpc>
              <a:spcBef>
                <a:spcPts val="200"/>
              </a:spcBef>
              <a:buNone/>
            </a:pPr>
            <a:r>
              <a:rPr lang="en-US" sz="2400" b="1" dirty="0">
                <a:solidFill>
                  <a:srgbClr val="2E74B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Brain </a:t>
            </a:r>
            <a:r>
              <a:rPr lang="en-US" sz="2400" b="1" dirty="0" smtClean="0">
                <a:solidFill>
                  <a:srgbClr val="2E74B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</a:t>
            </a:r>
            <a:endParaRPr lang="en-US" sz="1800" b="1" dirty="0">
              <a:solidFill>
                <a:srgbClr val="2E74B5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M</a:t>
            </a:r>
            <a:r>
              <a:rPr lang="en-US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ac </a:t>
            </a:r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edition 3D app </a:t>
            </a:r>
            <a:endParaRPr lang="en-US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Contains </a:t>
            </a:r>
            <a:r>
              <a:rPr lang="en-US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wonderful </a:t>
            </a:r>
            <a:r>
              <a:rPr lang="en-US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features for the anatomical perspectives of the brain.  </a:t>
            </a:r>
            <a:endParaRPr lang="en-US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dirty="0">
                <a:latin typeface="Arial" panose="020B0604020202020204" pitchFamily="34" charset="0"/>
                <a:ea typeface="Arial" panose="020B0604020202020204" pitchFamily="34" charset="0"/>
              </a:rPr>
              <a:t>Allows sectioned views and custom </a:t>
            </a:r>
            <a:r>
              <a:rPr lang="en-US" dirty="0" smtClean="0">
                <a:latin typeface="Arial" panose="020B0604020202020204" pitchFamily="34" charset="0"/>
                <a:ea typeface="Arial" panose="020B0604020202020204" pitchFamily="34" charset="0"/>
              </a:rPr>
              <a:t>label</a:t>
            </a:r>
            <a:endParaRPr lang="en-US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sz="1800" dirty="0">
                <a:latin typeface="Arial" panose="020B0604020202020204" pitchFamily="34" charset="0"/>
                <a:ea typeface="Arial" panose="020B0604020202020204" pitchFamily="34" charset="0"/>
              </a:rPr>
              <a:t>360-degree rotation and </a:t>
            </a:r>
            <a:r>
              <a:rPr lang="en-US" sz="1800" dirty="0" smtClean="0">
                <a:latin typeface="Arial" panose="020B0604020202020204" pitchFamily="34" charset="0"/>
                <a:ea typeface="Arial" panose="020B0604020202020204" pitchFamily="34" charset="0"/>
              </a:rPr>
              <a:t>slice</a:t>
            </a: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sz="1800" dirty="0">
                <a:latin typeface="Arial" panose="020B0604020202020204" pitchFamily="34" charset="0"/>
                <a:ea typeface="Arial" panose="020B0604020202020204" pitchFamily="34" charset="0"/>
              </a:rPr>
              <a:t>View, Edit and Add pins with </a:t>
            </a:r>
            <a:r>
              <a:rPr lang="en-US" sz="1800" dirty="0" smtClean="0">
                <a:latin typeface="Arial" panose="020B0604020202020204" pitchFamily="34" charset="0"/>
                <a:ea typeface="Arial" panose="020B0604020202020204" pitchFamily="34" charset="0"/>
              </a:rPr>
              <a:t>notes</a:t>
            </a:r>
          </a:p>
          <a:p>
            <a:pPr lvl="1">
              <a:lnSpc>
                <a:spcPct val="107000"/>
              </a:lnSpc>
              <a:spcBef>
                <a:spcPts val="200"/>
              </a:spcBef>
            </a:pPr>
            <a:r>
              <a:rPr lang="en-US" sz="1800" dirty="0">
                <a:latin typeface="Arial" panose="020B0604020202020204" pitchFamily="34" charset="0"/>
                <a:ea typeface="Arial" panose="020B0604020202020204" pitchFamily="34" charset="0"/>
              </a:rPr>
              <a:t>Layers, Map and Transparency</a:t>
            </a:r>
            <a:endParaRPr lang="en-US" sz="1800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lvl="1" indent="0">
              <a:lnSpc>
                <a:spcPct val="115000"/>
              </a:lnSpc>
              <a:buNone/>
            </a:pPr>
            <a:endParaRPr lang="aa-ET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/>
            <a:endParaRPr lang="aa-ET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759" y="-293473"/>
            <a:ext cx="5490356" cy="334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429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4C8447-25DE-CAFC-9BF9-43CE5B1C6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402" y="0"/>
            <a:ext cx="10018713" cy="1752599"/>
          </a:xfrm>
        </p:spPr>
        <p:txBody>
          <a:bodyPr/>
          <a:lstStyle/>
          <a:p>
            <a:pPr algn="l"/>
            <a:r>
              <a:rPr lang="en-US" b="1" dirty="0"/>
              <a:t>Literature Review</a:t>
            </a:r>
            <a:endParaRPr lang="aa-ET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5FFB387-7295-0E8C-F131-C120B478D5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6914" y="1466303"/>
            <a:ext cx="10100943" cy="5391697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07000"/>
              </a:lnSpc>
              <a:spcBef>
                <a:spcPts val="200"/>
              </a:spcBef>
              <a:buNone/>
            </a:pPr>
            <a:r>
              <a:rPr lang="en-US" sz="2400" b="1" dirty="0">
                <a:solidFill>
                  <a:srgbClr val="2E74B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Brain </a:t>
            </a:r>
            <a:r>
              <a:rPr lang="en-US" sz="2400" b="1" dirty="0" smtClean="0">
                <a:solidFill>
                  <a:srgbClr val="2E74B5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</a:t>
            </a:r>
            <a:endParaRPr lang="en-US" sz="1800" b="1" dirty="0">
              <a:solidFill>
                <a:srgbClr val="2E74B5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lnSpc>
                <a:spcPct val="115000"/>
              </a:lnSpc>
              <a:buNone/>
            </a:pPr>
            <a:r>
              <a:rPr lang="en-US" sz="2000" dirty="0" smtClean="0">
                <a:latin typeface="Arial" panose="020B0604020202020204" pitchFamily="34" charset="0"/>
                <a:ea typeface="Arial" panose="020B0604020202020204" pitchFamily="34" charset="0"/>
              </a:rPr>
              <a:t>Limitations</a:t>
            </a:r>
          </a:p>
          <a:p>
            <a:pPr lvl="2">
              <a:lnSpc>
                <a:spcPct val="115000"/>
              </a:lnSpc>
            </a:pP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Does not contain Taxonomy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Physiology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and 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Morphology </a:t>
            </a:r>
          </a:p>
          <a:p>
            <a:pPr lvl="2">
              <a:lnSpc>
                <a:spcPct val="115000"/>
              </a:lnSpc>
            </a:pP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Only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available for </a:t>
            </a:r>
            <a:r>
              <a:rPr lang="en-US" sz="20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MAC.</a:t>
            </a:r>
          </a:p>
          <a:p>
            <a:pPr lvl="2">
              <a:lnSpc>
                <a:spcPct val="115000"/>
              </a:lnSpc>
            </a:pPr>
            <a:r>
              <a:rPr lang="en-US" sz="2000" dirty="0">
                <a:latin typeface="Arial" panose="020B0604020202020204" pitchFamily="34" charset="0"/>
                <a:ea typeface="Arial" panose="020B0604020202020204" pitchFamily="34" charset="0"/>
              </a:rPr>
              <a:t>N</a:t>
            </a:r>
            <a:r>
              <a:rPr lang="en-US" sz="2000" dirty="0" smtClean="0">
                <a:latin typeface="Arial" panose="020B0604020202020204" pitchFamily="34" charset="0"/>
                <a:ea typeface="Arial" panose="020B0604020202020204" pitchFamily="34" charset="0"/>
              </a:rPr>
              <a:t>ot </a:t>
            </a:r>
            <a:r>
              <a:rPr lang="en-US" sz="2000" dirty="0">
                <a:latin typeface="Arial" panose="020B0604020202020204" pitchFamily="34" charset="0"/>
                <a:ea typeface="Arial" panose="020B0604020202020204" pitchFamily="34" charset="0"/>
              </a:rPr>
              <a:t>free</a:t>
            </a:r>
            <a:endParaRPr lang="aa-ET" sz="20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2">
              <a:lnSpc>
                <a:spcPct val="107000"/>
              </a:lnSpc>
              <a:spcBef>
                <a:spcPts val="200"/>
              </a:spcBef>
            </a:pPr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lvl="1" indent="0">
              <a:lnSpc>
                <a:spcPct val="115000"/>
              </a:lnSpc>
              <a:buNone/>
            </a:pPr>
            <a:endParaRPr lang="aa-ET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lvl="1"/>
            <a:endParaRPr lang="aa-ET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385" y="198744"/>
            <a:ext cx="5099831" cy="310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245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1A7AF59-ED39-B25B-7B6B-991C70D78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/>
              <a:t>Scope of the Project</a:t>
            </a:r>
            <a:br>
              <a:rPr lang="en-US" b="1" dirty="0"/>
            </a:br>
            <a:endParaRPr lang="aa-ET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E40F514-7001-B1CD-4660-A96AE143F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539" y="1759131"/>
            <a:ext cx="10018713" cy="3124201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Focus </a:t>
            </a:r>
            <a:r>
              <a:rPr lang="en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on the basic introduction of the human </a:t>
            </a:r>
            <a:r>
              <a:rPr lang="en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brain</a:t>
            </a:r>
          </a:p>
          <a:p>
            <a:pPr algn="just">
              <a:lnSpc>
                <a:spcPct val="150000"/>
              </a:lnSpc>
            </a:pPr>
            <a:r>
              <a:rPr lang="en" dirty="0" smtClean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Taxonomy, Anatomy, Morphology, and Anatomy</a:t>
            </a:r>
          </a:p>
          <a:p>
            <a:pPr algn="just">
              <a:lnSpc>
                <a:spcPct val="150000"/>
              </a:lnSpc>
            </a:pPr>
            <a:r>
              <a:rPr lang="en" dirty="0" smtClean="0">
                <a:latin typeface="Arial" panose="020B0604020202020204" pitchFamily="34" charset="0"/>
                <a:ea typeface="Arial" panose="020B0604020202020204" pitchFamily="34" charset="0"/>
              </a:rPr>
              <a:t>Functions of different components of brain</a:t>
            </a:r>
            <a:endParaRPr lang="en" dirty="0" smtClean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072" y="1394371"/>
            <a:ext cx="3006724" cy="30067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0640565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D6F4CBB3-DFB2-5041-D409-5F060CD9F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762" y="607341"/>
            <a:ext cx="4443856" cy="463871"/>
          </a:xfrm>
        </p:spPr>
        <p:txBody>
          <a:bodyPr>
            <a:normAutofit fontScale="90000"/>
          </a:bodyPr>
          <a:lstStyle/>
          <a:p>
            <a:pPr algn="l"/>
            <a:r>
              <a:rPr lang="en" b="1" dirty="0"/>
              <a:t>Methodology</a:t>
            </a:r>
            <a:br>
              <a:rPr lang="en" b="1" dirty="0"/>
            </a:br>
            <a:endParaRPr lang="en-GB" b="1" dirty="0"/>
          </a:p>
        </p:txBody>
      </p:sp>
      <p:sp>
        <p:nvSpPr>
          <p:cNvPr id="5" name="Text Placeholder 2">
            <a:extLst>
              <a:ext uri="{FF2B5EF4-FFF2-40B4-BE49-F238E27FC236}">
                <a16:creationId xmlns="" xmlns:a16="http://schemas.microsoft.com/office/drawing/2014/main" id="{EAAE0467-1128-FF2F-4125-5B137B698CB5}"/>
              </a:ext>
            </a:extLst>
          </p:cNvPr>
          <p:cNvSpPr txBox="1">
            <a:spLocks/>
          </p:cNvSpPr>
          <p:nvPr/>
        </p:nvSpPr>
        <p:spPr>
          <a:xfrm>
            <a:off x="1455661" y="1409634"/>
            <a:ext cx="10909742" cy="47245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 smtClean="0"/>
              <a:t>Extreme </a:t>
            </a:r>
            <a:r>
              <a:rPr lang="en-US" dirty="0"/>
              <a:t>Programming (XP) discipline of Agile.</a:t>
            </a:r>
          </a:p>
          <a:p>
            <a:pPr algn="just"/>
            <a:r>
              <a:rPr lang="en-US" dirty="0"/>
              <a:t>S</a:t>
            </a:r>
            <a:r>
              <a:rPr lang="en-US" dirty="0" smtClean="0"/>
              <a:t>horter </a:t>
            </a:r>
            <a:r>
              <a:rPr lang="en-US" dirty="0"/>
              <a:t>development </a:t>
            </a:r>
            <a:r>
              <a:rPr lang="en-US" dirty="0" smtClean="0"/>
              <a:t>time</a:t>
            </a:r>
          </a:p>
          <a:p>
            <a:pPr algn="just"/>
            <a:r>
              <a:rPr lang="en-US" dirty="0"/>
              <a:t>C</a:t>
            </a:r>
            <a:r>
              <a:rPr lang="en-US" dirty="0" smtClean="0"/>
              <a:t>ontrol </a:t>
            </a:r>
            <a:r>
              <a:rPr lang="en-US" dirty="0"/>
              <a:t>over cost and </a:t>
            </a:r>
            <a:r>
              <a:rPr lang="en-US" dirty="0" smtClean="0"/>
              <a:t>schedule</a:t>
            </a:r>
          </a:p>
          <a:p>
            <a:pPr algn="just"/>
            <a:r>
              <a:rPr lang="en-US" dirty="0"/>
              <a:t>A</a:t>
            </a:r>
            <a:r>
              <a:rPr lang="en-US" dirty="0" smtClean="0"/>
              <a:t>ccepting changes</a:t>
            </a:r>
          </a:p>
          <a:p>
            <a:pPr algn="just"/>
            <a:r>
              <a:rPr lang="en-US" dirty="0"/>
              <a:t>P</a:t>
            </a:r>
            <a:r>
              <a:rPr lang="en-US" dirty="0" smtClean="0"/>
              <a:t>roducing </a:t>
            </a:r>
            <a:r>
              <a:rPr lang="en-US" dirty="0"/>
              <a:t>high-quality projects.</a:t>
            </a:r>
          </a:p>
          <a:p>
            <a:pPr marL="0" indent="0" algn="just">
              <a:buNone/>
            </a:pPr>
            <a:endParaRPr lang="en-GB" dirty="0"/>
          </a:p>
        </p:txBody>
      </p:sp>
      <p:pic>
        <p:nvPicPr>
          <p:cNvPr id="6" name="Content Placeholder 12">
            <a:extLst>
              <a:ext uri="{FF2B5EF4-FFF2-40B4-BE49-F238E27FC236}">
                <a16:creationId xmlns="" xmlns:a16="http://schemas.microsoft.com/office/drawing/2014/main" id="{0B0C3FD7-764B-2A7D-A03E-CC5A8F8AC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972" y="1409634"/>
            <a:ext cx="5170945" cy="3842050"/>
          </a:xfr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C6E8C57-D5CB-F9C3-DA7A-63CAF7A8567A}"/>
              </a:ext>
            </a:extLst>
          </p:cNvPr>
          <p:cNvSpPr txBox="1"/>
          <p:nvPr/>
        </p:nvSpPr>
        <p:spPr>
          <a:xfrm>
            <a:off x="1195684" y="1605224"/>
            <a:ext cx="4598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800" dirty="0"/>
              <a:t>Agile Model</a:t>
            </a:r>
            <a:endParaRPr lang="aa-ET" sz="2800" dirty="0"/>
          </a:p>
        </p:txBody>
      </p:sp>
    </p:spTree>
    <p:extLst>
      <p:ext uri="{BB962C8B-B14F-4D97-AF65-F5344CB8AC3E}">
        <p14:creationId xmlns:p14="http://schemas.microsoft.com/office/powerpoint/2010/main" val="14887579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15;p19">
            <a:extLst>
              <a:ext uri="{FF2B5EF4-FFF2-40B4-BE49-F238E27FC236}">
                <a16:creationId xmlns="" xmlns:a16="http://schemas.microsoft.com/office/drawing/2014/main" id="{D959E98B-B94B-6304-7E19-D57D6DEDFF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7856" y="328459"/>
            <a:ext cx="10018712" cy="17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/>
              <a:t>Methodology</a:t>
            </a:r>
            <a:endParaRPr sz="5400" b="1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6653E19-CAC4-EFF2-78D2-87B7D6874E9E}"/>
              </a:ext>
            </a:extLst>
          </p:cNvPr>
          <p:cNvSpPr txBox="1"/>
          <p:nvPr/>
        </p:nvSpPr>
        <p:spPr>
          <a:xfrm>
            <a:off x="2011680" y="1601774"/>
            <a:ext cx="4598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000" dirty="0"/>
              <a:t>Agile Model</a:t>
            </a:r>
            <a:endParaRPr lang="aa-ET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598E65F-7E80-29B0-7C10-7077C6AC3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2"/>
            <a:r>
              <a:rPr lang="en-US" sz="2800" dirty="0"/>
              <a:t>The following are four values of agile methodology: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400" dirty="0" smtClean="0"/>
              <a:t> Requirements </a:t>
            </a:r>
            <a:r>
              <a:rPr lang="en-US" sz="2400" dirty="0"/>
              <a:t>gathering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400" dirty="0" smtClean="0"/>
              <a:t> Design </a:t>
            </a:r>
            <a:r>
              <a:rPr lang="en-US" sz="2400" dirty="0"/>
              <a:t>the requirements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400" dirty="0" smtClean="0"/>
              <a:t> Construction</a:t>
            </a:r>
            <a:r>
              <a:rPr lang="en-US" sz="2400" dirty="0"/>
              <a:t>/ iteration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400" dirty="0" smtClean="0"/>
              <a:t> Testing</a:t>
            </a:r>
            <a:r>
              <a:rPr lang="en-US" sz="2400" dirty="0"/>
              <a:t>/ Quality assurance</a:t>
            </a:r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400" dirty="0" smtClean="0"/>
              <a:t> Deployment</a:t>
            </a:r>
            <a:endParaRPr lang="en-US" sz="2400" dirty="0"/>
          </a:p>
          <a:p>
            <a:pPr lvl="3">
              <a:buFont typeface="Wingdings" panose="05000000000000000000" pitchFamily="2" charset="2"/>
              <a:buChar char="ü"/>
            </a:pPr>
            <a:r>
              <a:rPr lang="en-US" sz="2400" dirty="0" smtClean="0"/>
              <a:t> Feedback</a:t>
            </a:r>
            <a:endParaRPr lang="en-US" sz="2400" dirty="0"/>
          </a:p>
          <a:p>
            <a:endParaRPr lang="aa-ET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212" y="3263109"/>
            <a:ext cx="4048943" cy="30329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88330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A95CAF1-5AF7-E518-6C48-2D54EAACB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320040"/>
            <a:ext cx="4844772" cy="1752599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 smtClean="0"/>
              <a:t>Expected </a:t>
            </a:r>
            <a:r>
              <a:rPr lang="en-US" sz="3600" b="1" dirty="0"/>
              <a:t>Results</a:t>
            </a:r>
            <a:endParaRPr lang="aa-ET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21FF3E9-0E2C-967E-50EE-B6E73B88B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926" y="1571625"/>
            <a:ext cx="10018713" cy="2683808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dirty="0" smtClean="0"/>
              <a:t>Efficient Learning of the Human Brain</a:t>
            </a:r>
            <a:endParaRPr lang="en-US" dirty="0"/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dirty="0" smtClean="0"/>
              <a:t>Mastering the study of brain from different perspectives.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dirty="0" smtClean="0"/>
              <a:t>Visualization of brain from different angles and magnifications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461" y="4340205"/>
            <a:ext cx="2333625" cy="23336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642" y="4340205"/>
            <a:ext cx="2664953" cy="23161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151" y="4340205"/>
            <a:ext cx="2400300" cy="2400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581140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7417" y="389965"/>
            <a:ext cx="10018713" cy="1752599"/>
          </a:xfrm>
        </p:spPr>
        <p:txBody>
          <a:bodyPr/>
          <a:lstStyle/>
          <a:p>
            <a:pPr algn="l"/>
            <a:r>
              <a:rPr lang="en-US" b="1" dirty="0" smtClean="0"/>
              <a:t>Work Division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7142" y="1658471"/>
            <a:ext cx="8538883" cy="492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676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1;p15">
            <a:extLst>
              <a:ext uri="{FF2B5EF4-FFF2-40B4-BE49-F238E27FC236}">
                <a16:creationId xmlns="" xmlns:a16="http://schemas.microsoft.com/office/drawing/2014/main" id="{37F9FF8E-6E62-5486-37A9-3E28E61FCB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000" cy="133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algn="l"/>
            <a:r>
              <a:rPr lang="en" b="1" dirty="0" smtClean="0"/>
              <a:t>Outline</a:t>
            </a:r>
            <a:endParaRPr b="1" dirty="0"/>
          </a:p>
        </p:txBody>
      </p:sp>
      <p:sp>
        <p:nvSpPr>
          <p:cNvPr id="5" name="Google Shape;292;p15">
            <a:extLst>
              <a:ext uri="{FF2B5EF4-FFF2-40B4-BE49-F238E27FC236}">
                <a16:creationId xmlns="" xmlns:a16="http://schemas.microsoft.com/office/drawing/2014/main" id="{55246698-D7A2-0591-848B-5897CFBD4284}"/>
              </a:ext>
            </a:extLst>
          </p:cNvPr>
          <p:cNvSpPr txBox="1">
            <a:spLocks/>
          </p:cNvSpPr>
          <p:nvPr/>
        </p:nvSpPr>
        <p:spPr>
          <a:xfrm>
            <a:off x="2671874" y="1814329"/>
            <a:ext cx="6848251" cy="484772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" b="1" dirty="0"/>
              <a:t>Introduction &amp; Background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" b="1" dirty="0"/>
              <a:t>Problem Statement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Proposed Solution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Objectives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Literature Review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" b="1" dirty="0"/>
              <a:t>Methodology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b="1" dirty="0" smtClean="0"/>
              <a:t>Expected </a:t>
            </a:r>
            <a:r>
              <a:rPr lang="en-US" sz="2400" b="1" dirty="0"/>
              <a:t>Results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Scope of the Project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Gantt Chart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/>
              <a:t>Work Division</a:t>
            </a:r>
            <a:r>
              <a:rPr lang="en-US" b="1" dirty="0"/>
              <a:t/>
            </a:r>
            <a:br>
              <a:rPr lang="en-US" b="1" dirty="0"/>
            </a:br>
            <a:endParaRPr lang="en-US" dirty="0"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1975449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FDB4F18-DC28-F7F3-FF29-003771973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8814" y="0"/>
            <a:ext cx="10018713" cy="1752599"/>
          </a:xfrm>
        </p:spPr>
        <p:txBody>
          <a:bodyPr/>
          <a:lstStyle/>
          <a:p>
            <a:pPr algn="l"/>
            <a:r>
              <a:rPr lang="en-US" b="1" dirty="0"/>
              <a:t>Gantt Chart</a:t>
            </a:r>
            <a:endParaRPr lang="aa-ET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="" xmlns:a16="http://schemas.microsoft.com/office/drawing/2014/main" id="{918F876C-C6A6-4F34-9061-7993B8F4A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1948" y="1303112"/>
            <a:ext cx="9435477" cy="4907188"/>
          </a:xfrm>
        </p:spPr>
      </p:pic>
    </p:spTree>
    <p:extLst>
      <p:ext uri="{BB962C8B-B14F-4D97-AF65-F5344CB8AC3E}">
        <p14:creationId xmlns:p14="http://schemas.microsoft.com/office/powerpoint/2010/main" val="32559434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8B187C-EF3A-98C0-2965-E17383467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1889" y="2271304"/>
            <a:ext cx="7454536" cy="1743892"/>
          </a:xfrm>
        </p:spPr>
        <p:txBody>
          <a:bodyPr>
            <a:normAutofit fontScale="90000"/>
          </a:bodyPr>
          <a:lstStyle/>
          <a:p>
            <a:pPr algn="l"/>
            <a:r>
              <a:rPr lang="en-US" sz="12500" b="1" dirty="0">
                <a:latin typeface="Comic Sans MS" panose="030F0702030302020204" pitchFamily="66" charset="0"/>
              </a:rPr>
              <a:t>Thanks</a:t>
            </a:r>
            <a:r>
              <a:rPr lang="en-US" sz="12500" b="1" dirty="0">
                <a:latin typeface="Algerian" panose="04020705040A02060702" pitchFamily="82" charset="0"/>
              </a:rPr>
              <a:t>!</a:t>
            </a:r>
            <a:endParaRPr lang="aa-ET" sz="12500" b="1" dirty="0">
              <a:latin typeface="Algerian" panose="04020705040A02060702" pitchFamily="8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909" y="419100"/>
            <a:ext cx="5438746" cy="511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792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7;p16">
            <a:extLst>
              <a:ext uri="{FF2B5EF4-FFF2-40B4-BE49-F238E27FC236}">
                <a16:creationId xmlns="" xmlns:a16="http://schemas.microsoft.com/office/drawing/2014/main" id="{60C77750-4C92-F6A3-2001-6EB9DB59FC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0236" y="790164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Introduction &amp; Background</a:t>
            </a:r>
            <a:endParaRPr b="1" dirty="0"/>
          </a:p>
        </p:txBody>
      </p:sp>
      <p:sp>
        <p:nvSpPr>
          <p:cNvPr id="5" name="Google Shape;298;p16">
            <a:extLst>
              <a:ext uri="{FF2B5EF4-FFF2-40B4-BE49-F238E27FC236}">
                <a16:creationId xmlns="" xmlns:a16="http://schemas.microsoft.com/office/drawing/2014/main" id="{50FC7021-3B05-8DF6-9C4E-63E45044E7B3}"/>
              </a:ext>
            </a:extLst>
          </p:cNvPr>
          <p:cNvSpPr txBox="1">
            <a:spLocks/>
          </p:cNvSpPr>
          <p:nvPr/>
        </p:nvSpPr>
        <p:spPr>
          <a:xfrm>
            <a:off x="1419204" y="1789464"/>
            <a:ext cx="8712564" cy="367467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" sz="2800" dirty="0"/>
              <a:t>The Brain is the most important and complicated organ in the human body</a:t>
            </a:r>
            <a:r>
              <a:rPr lang="en" sz="2800" dirty="0" smtClean="0"/>
              <a:t>. </a:t>
            </a:r>
            <a:endParaRPr lang="en" sz="2800" dirty="0"/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 It controls and coordinates all the actions and reactions that we make.</a:t>
            </a:r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800" dirty="0"/>
          </a:p>
          <a:p>
            <a:pPr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708" y="3984598"/>
            <a:ext cx="3304967" cy="24788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554" y="3971222"/>
            <a:ext cx="2492214" cy="24922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226959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7;p16">
            <a:extLst>
              <a:ext uri="{FF2B5EF4-FFF2-40B4-BE49-F238E27FC236}">
                <a16:creationId xmlns="" xmlns:a16="http://schemas.microsoft.com/office/drawing/2014/main" id="{60C77750-4C92-F6A3-2001-6EB9DB59FC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0236" y="790164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Introduction &amp; Background</a:t>
            </a:r>
            <a:endParaRPr b="1" dirty="0"/>
          </a:p>
        </p:txBody>
      </p:sp>
      <p:sp>
        <p:nvSpPr>
          <p:cNvPr id="5" name="Google Shape;298;p16">
            <a:extLst>
              <a:ext uri="{FF2B5EF4-FFF2-40B4-BE49-F238E27FC236}">
                <a16:creationId xmlns="" xmlns:a16="http://schemas.microsoft.com/office/drawing/2014/main" id="{50FC7021-3B05-8DF6-9C4E-63E45044E7B3}"/>
              </a:ext>
            </a:extLst>
          </p:cNvPr>
          <p:cNvSpPr txBox="1">
            <a:spLocks/>
          </p:cNvSpPr>
          <p:nvPr/>
        </p:nvSpPr>
        <p:spPr>
          <a:xfrm>
            <a:off x="1336871" y="1908291"/>
            <a:ext cx="8712564" cy="367467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latin typeface="Maven Pro SemiBold"/>
                <a:ea typeface="Maven Pro SemiBold"/>
                <a:cs typeface="Maven Pro SemiBold"/>
                <a:sym typeface="Maven Pro SemiBold"/>
              </a:rPr>
              <a:t>The human brain is studied by considering its four </a:t>
            </a:r>
            <a:r>
              <a:rPr lang="en-GB" sz="2800" dirty="0" smtClean="0">
                <a:latin typeface="Maven Pro SemiBold"/>
                <a:ea typeface="Maven Pro SemiBold"/>
                <a:cs typeface="Maven Pro SemiBold"/>
                <a:sym typeface="Maven Pro SemiBold"/>
              </a:rPr>
              <a:t>perspectives</a:t>
            </a:r>
            <a:endParaRPr lang="en-US" dirty="0"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13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4067175" y="3294338"/>
            <a:ext cx="1576620" cy="1579545"/>
          </a:xfrm>
          <a:prstGeom prst="rect">
            <a:avLst/>
          </a:prstGeom>
        </p:spPr>
      </p:pic>
      <p:grpSp>
        <p:nvGrpSpPr>
          <p:cNvPr id="14" name="Group 9"/>
          <p:cNvGrpSpPr>
            <a:grpSpLocks noChangeAspect="1"/>
          </p:cNvGrpSpPr>
          <p:nvPr/>
        </p:nvGrpSpPr>
        <p:grpSpPr>
          <a:xfrm>
            <a:off x="3867350" y="3365604"/>
            <a:ext cx="1443151" cy="1443145"/>
            <a:chOff x="0" y="0"/>
            <a:chExt cx="6350000" cy="6349975"/>
          </a:xfrm>
        </p:grpSpPr>
        <p:sp>
          <p:nvSpPr>
            <p:cNvPr id="15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3253" r="-13253"/>
              </a:stretch>
            </a:blipFill>
          </p:spPr>
        </p:sp>
      </p:grpSp>
      <p:sp>
        <p:nvSpPr>
          <p:cNvPr id="16" name="TextBox 20"/>
          <p:cNvSpPr txBox="1"/>
          <p:nvPr/>
        </p:nvSpPr>
        <p:spPr>
          <a:xfrm>
            <a:off x="3516743" y="5044319"/>
            <a:ext cx="2479903" cy="249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sz="1905">
                <a:solidFill>
                  <a:srgbClr val="1B1B1B"/>
                </a:solidFill>
                <a:latin typeface="Montserrat Semi-Bold Bold"/>
              </a:rPr>
              <a:t>Anatomy</a:t>
            </a:r>
          </a:p>
        </p:txBody>
      </p:sp>
      <p:pic>
        <p:nvPicPr>
          <p:cNvPr id="17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6566262" y="3278029"/>
            <a:ext cx="1576620" cy="1579545"/>
          </a:xfrm>
          <a:prstGeom prst="rect">
            <a:avLst/>
          </a:prstGeom>
        </p:spPr>
      </p:pic>
      <p:grpSp>
        <p:nvGrpSpPr>
          <p:cNvPr id="18" name="Group 6"/>
          <p:cNvGrpSpPr>
            <a:grpSpLocks noChangeAspect="1"/>
          </p:cNvGrpSpPr>
          <p:nvPr/>
        </p:nvGrpSpPr>
        <p:grpSpPr>
          <a:xfrm>
            <a:off x="6294543" y="3346228"/>
            <a:ext cx="1443151" cy="1443145"/>
            <a:chOff x="0" y="0"/>
            <a:chExt cx="6350000" cy="6349975"/>
          </a:xfrm>
        </p:grpSpPr>
        <p:sp>
          <p:nvSpPr>
            <p:cNvPr id="19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51723" r="-51723"/>
              </a:stretch>
            </a:blipFill>
          </p:spPr>
        </p:sp>
      </p:grpSp>
      <p:sp>
        <p:nvSpPr>
          <p:cNvPr id="20" name="TextBox 19"/>
          <p:cNvSpPr txBox="1"/>
          <p:nvPr/>
        </p:nvSpPr>
        <p:spPr>
          <a:xfrm>
            <a:off x="5868238" y="5028010"/>
            <a:ext cx="2700949" cy="249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sz="1905">
                <a:solidFill>
                  <a:srgbClr val="1B1B1B"/>
                </a:solidFill>
                <a:latin typeface="Montserrat Semi-Bold Bold"/>
              </a:rPr>
              <a:t>Physiology</a:t>
            </a:r>
          </a:p>
        </p:txBody>
      </p:sp>
      <p:pic>
        <p:nvPicPr>
          <p:cNvPr id="21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9112625" y="3278029"/>
            <a:ext cx="1576620" cy="1579545"/>
          </a:xfrm>
          <a:prstGeom prst="rect">
            <a:avLst/>
          </a:prstGeom>
        </p:spPr>
      </p:pic>
      <p:grpSp>
        <p:nvGrpSpPr>
          <p:cNvPr id="22" name="Group 16"/>
          <p:cNvGrpSpPr>
            <a:grpSpLocks noChangeAspect="1"/>
          </p:cNvGrpSpPr>
          <p:nvPr/>
        </p:nvGrpSpPr>
        <p:grpSpPr>
          <a:xfrm>
            <a:off x="8840906" y="3346229"/>
            <a:ext cx="1443151" cy="1443145"/>
            <a:chOff x="0" y="0"/>
            <a:chExt cx="6350000" cy="6349975"/>
          </a:xfrm>
        </p:grpSpPr>
        <p:sp>
          <p:nvSpPr>
            <p:cNvPr id="23" name="Freeform 1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40172" r="-13983"/>
              </a:stretch>
            </a:blipFill>
          </p:spPr>
        </p:sp>
      </p:grpSp>
      <p:sp>
        <p:nvSpPr>
          <p:cNvPr id="24" name="TextBox 22"/>
          <p:cNvSpPr txBox="1"/>
          <p:nvPr/>
        </p:nvSpPr>
        <p:spPr>
          <a:xfrm>
            <a:off x="8414601" y="5028010"/>
            <a:ext cx="2700949" cy="249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sz="1905" dirty="0" smtClean="0">
                <a:solidFill>
                  <a:srgbClr val="1B1B1B"/>
                </a:solidFill>
                <a:latin typeface="Montserrat Semi-Bold Bold"/>
              </a:rPr>
              <a:t>Morphology</a:t>
            </a:r>
            <a:endParaRPr lang="en-US" sz="1905" dirty="0">
              <a:solidFill>
                <a:srgbClr val="1B1B1B"/>
              </a:solidFill>
              <a:latin typeface="Montserrat Semi-Bold Bold"/>
            </a:endParaRPr>
          </a:p>
        </p:txBody>
      </p:sp>
      <p:pic>
        <p:nvPicPr>
          <p:cNvPr id="25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588801" y="3229204"/>
            <a:ext cx="1576620" cy="1579545"/>
          </a:xfrm>
          <a:prstGeom prst="rect">
            <a:avLst/>
          </a:prstGeom>
        </p:spPr>
      </p:pic>
      <p:grpSp>
        <p:nvGrpSpPr>
          <p:cNvPr id="26" name="Group 3"/>
          <p:cNvGrpSpPr>
            <a:grpSpLocks noChangeAspect="1"/>
          </p:cNvGrpSpPr>
          <p:nvPr/>
        </p:nvGrpSpPr>
        <p:grpSpPr>
          <a:xfrm>
            <a:off x="1456454" y="3445815"/>
            <a:ext cx="1443151" cy="1443145"/>
            <a:chOff x="0" y="0"/>
            <a:chExt cx="6350000" cy="6349975"/>
          </a:xfrm>
        </p:grpSpPr>
        <p:sp>
          <p:nvSpPr>
            <p:cNvPr id="27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17515" r="-17515"/>
              </a:stretch>
            </a:blipFill>
          </p:spPr>
        </p:sp>
      </p:grpSp>
      <p:sp>
        <p:nvSpPr>
          <p:cNvPr id="28" name="TextBox 18"/>
          <p:cNvSpPr txBox="1"/>
          <p:nvPr/>
        </p:nvSpPr>
        <p:spPr>
          <a:xfrm>
            <a:off x="1208136" y="5050452"/>
            <a:ext cx="2205604" cy="249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6"/>
              </a:lnSpc>
            </a:pPr>
            <a:r>
              <a:rPr lang="en-US" sz="1905">
                <a:solidFill>
                  <a:srgbClr val="1B1B1B"/>
                </a:solidFill>
                <a:latin typeface="Montserrat Semi-Bold Bold"/>
              </a:rPr>
              <a:t>Taxonomy</a:t>
            </a:r>
          </a:p>
        </p:txBody>
      </p:sp>
    </p:spTree>
    <p:extLst>
      <p:ext uri="{BB962C8B-B14F-4D97-AF65-F5344CB8AC3E}">
        <p14:creationId xmlns:p14="http://schemas.microsoft.com/office/powerpoint/2010/main" val="36938452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4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7;p16">
            <a:extLst>
              <a:ext uri="{FF2B5EF4-FFF2-40B4-BE49-F238E27FC236}">
                <a16:creationId xmlns="" xmlns:a16="http://schemas.microsoft.com/office/drawing/2014/main" id="{60C77750-4C92-F6A3-2001-6EB9DB59FC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0236" y="790164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Introduction &amp; Background</a:t>
            </a:r>
            <a:endParaRPr b="1" dirty="0"/>
          </a:p>
        </p:txBody>
      </p:sp>
      <p:sp>
        <p:nvSpPr>
          <p:cNvPr id="5" name="Google Shape;298;p16">
            <a:extLst>
              <a:ext uri="{FF2B5EF4-FFF2-40B4-BE49-F238E27FC236}">
                <a16:creationId xmlns="" xmlns:a16="http://schemas.microsoft.com/office/drawing/2014/main" id="{50FC7021-3B05-8DF6-9C4E-63E45044E7B3}"/>
              </a:ext>
            </a:extLst>
          </p:cNvPr>
          <p:cNvSpPr txBox="1">
            <a:spLocks/>
          </p:cNvSpPr>
          <p:nvPr/>
        </p:nvSpPr>
        <p:spPr>
          <a:xfrm>
            <a:off x="1419204" y="2006903"/>
            <a:ext cx="8712564" cy="367467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 smtClean="0">
                <a:latin typeface="Maven Pro SemiBold"/>
                <a:ea typeface="Maven Pro SemiBold"/>
                <a:cs typeface="Maven Pro SemiBold"/>
                <a:sym typeface="Maven Pro SemiBold"/>
              </a:rPr>
              <a:t>Taxonomy of Human Brain</a:t>
            </a:r>
          </a:p>
          <a:p>
            <a:pPr lvl="1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dirty="0" smtClean="0">
                <a:latin typeface="Maven Pro SemiBold"/>
                <a:ea typeface="Maven Pro SemiBold"/>
                <a:cs typeface="Maven Pro SemiBold"/>
                <a:sym typeface="Maven Pro SemiBold"/>
              </a:rPr>
              <a:t>Study </a:t>
            </a:r>
            <a:r>
              <a:rPr lang="en-GB" dirty="0">
                <a:latin typeface="Maven Pro SemiBold"/>
                <a:ea typeface="Maven Pro SemiBold"/>
                <a:cs typeface="Maven Pro SemiBold"/>
                <a:sym typeface="Maven Pro SemiBold"/>
              </a:rPr>
              <a:t>of </a:t>
            </a:r>
            <a:r>
              <a:rPr lang="en-GB" dirty="0" smtClean="0">
                <a:latin typeface="Maven Pro SemiBold"/>
                <a:ea typeface="Maven Pro SemiBold"/>
                <a:cs typeface="Maven Pro SemiBold"/>
                <a:sym typeface="Maven Pro SemiBold"/>
              </a:rPr>
              <a:t>classification </a:t>
            </a:r>
            <a:r>
              <a:rPr lang="en-GB" dirty="0" smtClean="0">
                <a:latin typeface="Maven Pro SemiBold"/>
                <a:ea typeface="Maven Pro SemiBold"/>
                <a:cs typeface="Maven Pro SemiBold"/>
                <a:sym typeface="Maven Pro SemiBold"/>
              </a:rPr>
              <a:t>of </a:t>
            </a:r>
            <a:r>
              <a:rPr lang="en-GB" dirty="0">
                <a:latin typeface="Maven Pro SemiBold"/>
                <a:ea typeface="Maven Pro SemiBold"/>
                <a:cs typeface="Maven Pro SemiBold"/>
                <a:sym typeface="Maven Pro SemiBold"/>
              </a:rPr>
              <a:t>the </a:t>
            </a:r>
            <a:r>
              <a:rPr lang="en-GB" dirty="0" smtClean="0">
                <a:latin typeface="Maven Pro SemiBold"/>
                <a:ea typeface="Maven Pro SemiBold"/>
                <a:cs typeface="Maven Pro SemiBold"/>
                <a:sym typeface="Maven Pro SemiBold"/>
              </a:rPr>
              <a:t>Brain </a:t>
            </a:r>
          </a:p>
          <a:p>
            <a:pPr lvl="1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dirty="0" smtClean="0">
                <a:latin typeface="Maven Pro SemiBold"/>
                <a:ea typeface="Maven Pro SemiBold"/>
                <a:cs typeface="Maven Pro SemiBold"/>
                <a:sym typeface="Maven Pro SemiBold"/>
              </a:rPr>
              <a:t>F</a:t>
            </a:r>
            <a:r>
              <a:rPr lang="en-GB" dirty="0" smtClean="0">
                <a:latin typeface="Maven Pro SemiBold"/>
                <a:ea typeface="Maven Pro SemiBold"/>
                <a:cs typeface="Maven Pro SemiBold"/>
                <a:sym typeface="Maven Pro SemiBold"/>
              </a:rPr>
              <a:t>orebrain</a:t>
            </a:r>
          </a:p>
          <a:p>
            <a:pPr lvl="1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dirty="0" smtClean="0">
                <a:latin typeface="Maven Pro SemiBold"/>
                <a:ea typeface="Maven Pro SemiBold"/>
                <a:cs typeface="Maven Pro SemiBold"/>
                <a:sym typeface="Maven Pro SemiBold"/>
              </a:rPr>
              <a:t>M</a:t>
            </a:r>
            <a:r>
              <a:rPr lang="en-GB" dirty="0" smtClean="0">
                <a:latin typeface="Maven Pro SemiBold"/>
                <a:ea typeface="Maven Pro SemiBold"/>
                <a:cs typeface="Maven Pro SemiBold"/>
                <a:sym typeface="Maven Pro SemiBold"/>
              </a:rPr>
              <a:t>idbrain</a:t>
            </a:r>
          </a:p>
          <a:p>
            <a:pPr lvl="1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dirty="0" smtClean="0">
                <a:latin typeface="Maven Pro SemiBold"/>
                <a:ea typeface="Maven Pro SemiBold"/>
                <a:cs typeface="Maven Pro SemiBold"/>
                <a:sym typeface="Maven Pro SemiBold"/>
              </a:rPr>
              <a:t>H</a:t>
            </a:r>
            <a:r>
              <a:rPr lang="en-GB" dirty="0" smtClean="0">
                <a:latin typeface="Maven Pro SemiBold"/>
                <a:ea typeface="Maven Pro SemiBold"/>
                <a:cs typeface="Maven Pro SemiBold"/>
                <a:sym typeface="Maven Pro SemiBold"/>
              </a:rPr>
              <a:t>indbrain</a:t>
            </a:r>
            <a:endParaRPr lang="en-GB" dirty="0" smtClean="0"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lvl="1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endParaRPr lang="en-GB" dirty="0"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191" y="2097110"/>
            <a:ext cx="4297174" cy="31332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41590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7;p16">
            <a:extLst>
              <a:ext uri="{FF2B5EF4-FFF2-40B4-BE49-F238E27FC236}">
                <a16:creationId xmlns="" xmlns:a16="http://schemas.microsoft.com/office/drawing/2014/main" id="{60C77750-4C92-F6A3-2001-6EB9DB59FC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0236" y="790164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Introduction &amp; Background</a:t>
            </a:r>
            <a:endParaRPr b="1" dirty="0"/>
          </a:p>
        </p:txBody>
      </p:sp>
      <p:sp>
        <p:nvSpPr>
          <p:cNvPr id="5" name="Google Shape;298;p16">
            <a:extLst>
              <a:ext uri="{FF2B5EF4-FFF2-40B4-BE49-F238E27FC236}">
                <a16:creationId xmlns="" xmlns:a16="http://schemas.microsoft.com/office/drawing/2014/main" id="{50FC7021-3B05-8DF6-9C4E-63E45044E7B3}"/>
              </a:ext>
            </a:extLst>
          </p:cNvPr>
          <p:cNvSpPr txBox="1">
            <a:spLocks/>
          </p:cNvSpPr>
          <p:nvPr/>
        </p:nvSpPr>
        <p:spPr>
          <a:xfrm>
            <a:off x="1326786" y="1789464"/>
            <a:ext cx="8712564" cy="367467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 smtClean="0">
                <a:latin typeface="Maven Pro SemiBold"/>
                <a:ea typeface="Maven Pro SemiBold"/>
                <a:cs typeface="Maven Pro SemiBold"/>
                <a:sym typeface="Maven Pro SemiBold"/>
              </a:rPr>
              <a:t>Anatomy of Human Brain</a:t>
            </a:r>
          </a:p>
          <a:p>
            <a:pPr lvl="1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dirty="0" smtClean="0">
                <a:latin typeface="Maven Pro SemiBold"/>
                <a:ea typeface="Maven Pro SemiBold"/>
                <a:cs typeface="Maven Pro SemiBold"/>
                <a:sym typeface="Maven Pro SemiBold"/>
              </a:rPr>
              <a:t>Study of structural parts of human brain </a:t>
            </a:r>
            <a:endParaRPr lang="en-GB" dirty="0"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236" y="3573559"/>
            <a:ext cx="4036989" cy="3105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887" y="3573559"/>
            <a:ext cx="3933644" cy="3055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95145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7;p16">
            <a:extLst>
              <a:ext uri="{FF2B5EF4-FFF2-40B4-BE49-F238E27FC236}">
                <a16:creationId xmlns="" xmlns:a16="http://schemas.microsoft.com/office/drawing/2014/main" id="{60C77750-4C92-F6A3-2001-6EB9DB59FC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0236" y="790164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Introduction &amp; Background</a:t>
            </a:r>
            <a:endParaRPr b="1" dirty="0"/>
          </a:p>
        </p:txBody>
      </p:sp>
      <p:sp>
        <p:nvSpPr>
          <p:cNvPr id="5" name="Google Shape;298;p16">
            <a:extLst>
              <a:ext uri="{FF2B5EF4-FFF2-40B4-BE49-F238E27FC236}">
                <a16:creationId xmlns="" xmlns:a16="http://schemas.microsoft.com/office/drawing/2014/main" id="{50FC7021-3B05-8DF6-9C4E-63E45044E7B3}"/>
              </a:ext>
            </a:extLst>
          </p:cNvPr>
          <p:cNvSpPr txBox="1">
            <a:spLocks/>
          </p:cNvSpPr>
          <p:nvPr/>
        </p:nvSpPr>
        <p:spPr>
          <a:xfrm>
            <a:off x="1583208" y="1930703"/>
            <a:ext cx="8712564" cy="367467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lvl="1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latin typeface="Maven Pro SemiBold"/>
                <a:ea typeface="Maven Pro SemiBold"/>
                <a:cs typeface="Maven Pro SemiBold"/>
                <a:sym typeface="Maven Pro SemiBold"/>
              </a:rPr>
              <a:t>Physiology of Human Brain</a:t>
            </a:r>
          </a:p>
          <a:p>
            <a:pPr lvl="1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dirty="0" smtClean="0">
                <a:latin typeface="Maven Pro SemiBold"/>
                <a:ea typeface="Maven Pro SemiBold"/>
                <a:cs typeface="Maven Pro SemiBold"/>
                <a:sym typeface="Maven Pro SemiBold"/>
              </a:rPr>
              <a:t>Study of functions and activities of human brain </a:t>
            </a:r>
            <a:endParaRPr lang="en-GB" dirty="0"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029" y="3682972"/>
            <a:ext cx="5924923" cy="2912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62835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97;p16">
            <a:extLst>
              <a:ext uri="{FF2B5EF4-FFF2-40B4-BE49-F238E27FC236}">
                <a16:creationId xmlns="" xmlns:a16="http://schemas.microsoft.com/office/drawing/2014/main" id="{60C77750-4C92-F6A3-2001-6EB9DB59FC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0236" y="790164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Introduction &amp; Background</a:t>
            </a:r>
            <a:endParaRPr b="1" dirty="0"/>
          </a:p>
        </p:txBody>
      </p:sp>
      <p:sp>
        <p:nvSpPr>
          <p:cNvPr id="5" name="Google Shape;298;p16">
            <a:extLst>
              <a:ext uri="{FF2B5EF4-FFF2-40B4-BE49-F238E27FC236}">
                <a16:creationId xmlns="" xmlns:a16="http://schemas.microsoft.com/office/drawing/2014/main" id="{50FC7021-3B05-8DF6-9C4E-63E45044E7B3}"/>
              </a:ext>
            </a:extLst>
          </p:cNvPr>
          <p:cNvSpPr txBox="1">
            <a:spLocks/>
          </p:cNvSpPr>
          <p:nvPr/>
        </p:nvSpPr>
        <p:spPr>
          <a:xfrm>
            <a:off x="1582835" y="1940228"/>
            <a:ext cx="8712564" cy="367467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lvl="1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800" dirty="0">
                <a:latin typeface="Maven Pro SemiBold"/>
                <a:ea typeface="Maven Pro SemiBold"/>
                <a:cs typeface="Maven Pro SemiBold"/>
                <a:sym typeface="Maven Pro SemiBold"/>
              </a:rPr>
              <a:t>Morphology of Human Brain</a:t>
            </a:r>
          </a:p>
          <a:p>
            <a:pPr lvl="1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GB" dirty="0">
                <a:latin typeface="Maven Pro SemiBold"/>
                <a:ea typeface="Maven Pro SemiBold"/>
                <a:cs typeface="Maven Pro SemiBold"/>
                <a:sym typeface="Maven Pro SemiBold"/>
              </a:rPr>
              <a:t>study of the structural measures of the brain, e.g., volume and shape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646" t="11370" r="4884" b="10567"/>
          <a:stretch/>
        </p:blipFill>
        <p:spPr>
          <a:xfrm>
            <a:off x="2770094" y="3519187"/>
            <a:ext cx="7572953" cy="2843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30272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3;p17">
            <a:extLst>
              <a:ext uri="{FF2B5EF4-FFF2-40B4-BE49-F238E27FC236}">
                <a16:creationId xmlns="" xmlns:a16="http://schemas.microsoft.com/office/drawing/2014/main" id="{22CEB43D-68C3-A1D3-F79F-0562EE5053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6515" y="609600"/>
            <a:ext cx="9379132" cy="18883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Problem Statement</a:t>
            </a:r>
            <a:endParaRPr b="1" dirty="0"/>
          </a:p>
        </p:txBody>
      </p:sp>
      <p:sp>
        <p:nvSpPr>
          <p:cNvPr id="5" name="Google Shape;304;p17">
            <a:extLst>
              <a:ext uri="{FF2B5EF4-FFF2-40B4-BE49-F238E27FC236}">
                <a16:creationId xmlns="" xmlns:a16="http://schemas.microsoft.com/office/drawing/2014/main" id="{5CC57266-8859-50F5-A18C-BB366C256FC8}"/>
              </a:ext>
            </a:extLst>
          </p:cNvPr>
          <p:cNvSpPr txBox="1">
            <a:spLocks/>
          </p:cNvSpPr>
          <p:nvPr/>
        </p:nvSpPr>
        <p:spPr>
          <a:xfrm>
            <a:off x="2046515" y="1659043"/>
            <a:ext cx="9379132" cy="480271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2800" dirty="0"/>
              <a:t>S</a:t>
            </a:r>
            <a:r>
              <a:rPr lang="en-US" sz="2800" dirty="0" smtClean="0"/>
              <a:t>tudents </a:t>
            </a:r>
            <a:r>
              <a:rPr lang="en-US" sz="2800" dirty="0"/>
              <a:t>frequently run into difficulties when studying the human brain, especially college students or beginners. </a:t>
            </a:r>
          </a:p>
          <a:p>
            <a:pPr>
              <a:spcAft>
                <a:spcPts val="1200"/>
              </a:spcAft>
            </a:pPr>
            <a:r>
              <a:rPr lang="en-US" sz="2800" dirty="0" smtClean="0"/>
              <a:t>Lack </a:t>
            </a:r>
            <a:r>
              <a:rPr lang="en-US" sz="2800" dirty="0"/>
              <a:t>of 2D/3D desktop/mobile </a:t>
            </a:r>
            <a:r>
              <a:rPr lang="en-US" sz="2800" dirty="0" smtClean="0"/>
              <a:t>applications</a:t>
            </a:r>
            <a:endParaRPr lang="en-US" sz="2800" dirty="0"/>
          </a:p>
          <a:p>
            <a:pPr lvl="1">
              <a:spcAft>
                <a:spcPts val="1200"/>
              </a:spcAft>
            </a:pPr>
            <a:endParaRPr lang="en-US" sz="1400" dirty="0">
              <a:latin typeface="Maven Pro SemiBold" panose="020B06040202020202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xmlns:lc="http://schemas.openxmlformats.org/drawingml/2006/lockedCanvas" r:embed="rId3"/>
              </a:ext>
            </a:extLst>
          </a:blip>
          <a:srcRect/>
          <a:stretch>
            <a:fillRect/>
          </a:stretch>
        </p:blipFill>
        <p:spPr>
          <a:xfrm>
            <a:off x="1899955" y="3547364"/>
            <a:ext cx="3077140" cy="29260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782542" y="3524971"/>
            <a:ext cx="4399684" cy="29367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442813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anded Edge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777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473</TotalTime>
  <Words>439</Words>
  <Application>Microsoft Office PowerPoint</Application>
  <PresentationFormat>Widescreen</PresentationFormat>
  <Paragraphs>105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Algerian</vt:lpstr>
      <vt:lpstr>Arial</vt:lpstr>
      <vt:lpstr>Calibri</vt:lpstr>
      <vt:lpstr>Calibri Light</vt:lpstr>
      <vt:lpstr>Comic Sans MS</vt:lpstr>
      <vt:lpstr>Corbel</vt:lpstr>
      <vt:lpstr>Maven Pro SemiBold</vt:lpstr>
      <vt:lpstr>Montserrat Semi-Bold Bold</vt:lpstr>
      <vt:lpstr>Times New Roman</vt:lpstr>
      <vt:lpstr>Wingdings</vt:lpstr>
      <vt:lpstr>Parallax</vt:lpstr>
      <vt:lpstr>PowerPoint Presentation</vt:lpstr>
      <vt:lpstr>Outline</vt:lpstr>
      <vt:lpstr>Introduction &amp; Background</vt:lpstr>
      <vt:lpstr>Introduction &amp; Background</vt:lpstr>
      <vt:lpstr>Introduction &amp; Background</vt:lpstr>
      <vt:lpstr>Introduction &amp; Background</vt:lpstr>
      <vt:lpstr>Introduction &amp; Background</vt:lpstr>
      <vt:lpstr>Introduction &amp; Background</vt:lpstr>
      <vt:lpstr>Problem Statement</vt:lpstr>
      <vt:lpstr>Proposed Solution</vt:lpstr>
      <vt:lpstr>Objectives</vt:lpstr>
      <vt:lpstr>Literature Review</vt:lpstr>
      <vt:lpstr>Literature Review</vt:lpstr>
      <vt:lpstr>Literature Review</vt:lpstr>
      <vt:lpstr>Scope of the Project </vt:lpstr>
      <vt:lpstr>Methodology </vt:lpstr>
      <vt:lpstr>Methodology</vt:lpstr>
      <vt:lpstr>Expected Results</vt:lpstr>
      <vt:lpstr>Work Division</vt:lpstr>
      <vt:lpstr>Gantt Chart</vt:lpstr>
      <vt:lpstr>Thanks!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Mobile Application  for Learning Human Brain</dc:title>
  <dc:creator>Mir Mujeeb</dc:creator>
  <cp:lastModifiedBy>Microsoft account</cp:lastModifiedBy>
  <cp:revision>148</cp:revision>
  <dcterms:created xsi:type="dcterms:W3CDTF">2022-11-13T09:20:27Z</dcterms:created>
  <dcterms:modified xsi:type="dcterms:W3CDTF">2022-11-16T12:23:09Z</dcterms:modified>
</cp:coreProperties>
</file>